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22"/>
  </p:notesMasterIdLst>
  <p:sldIdLst>
    <p:sldId id="256" r:id="rId2"/>
    <p:sldId id="356" r:id="rId3"/>
    <p:sldId id="357" r:id="rId4"/>
    <p:sldId id="257" r:id="rId5"/>
    <p:sldId id="350" r:id="rId6"/>
    <p:sldId id="333" r:id="rId7"/>
    <p:sldId id="334" r:id="rId8"/>
    <p:sldId id="336" r:id="rId9"/>
    <p:sldId id="345" r:id="rId10"/>
    <p:sldId id="346" r:id="rId11"/>
    <p:sldId id="347" r:id="rId12"/>
    <p:sldId id="348" r:id="rId13"/>
    <p:sldId id="349" r:id="rId14"/>
    <p:sldId id="351" r:id="rId15"/>
    <p:sldId id="352" r:id="rId16"/>
    <p:sldId id="353" r:id="rId17"/>
    <p:sldId id="354" r:id="rId18"/>
    <p:sldId id="355" r:id="rId19"/>
    <p:sldId id="340" r:id="rId20"/>
    <p:sldId id="343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40" d="100"/>
          <a:sy n="140" d="100"/>
        </p:scale>
        <p:origin x="-96" y="-2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0.png>
</file>

<file path=ppt/media/image13.png>
</file>

<file path=ppt/media/image2.jpeg>
</file>

<file path=ppt/media/image3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4A8CE7-474D-1545-B332-CB17CAC63354}" type="datetimeFigureOut">
              <a:rPr lang="en-US" smtClean="0"/>
              <a:t>13/4/18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7D1B35-167A-6245-AFE6-0B50CDDDE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478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Lower levels</a:t>
            </a:r>
            <a:r>
              <a:rPr lang="en-US" baseline="0" dirty="0" smtClean="0"/>
              <a:t> are physics, higher levels have “meaning”.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7D1B35-167A-6245-AFE6-0B50CDDDEF8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27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260F5E-63D2-1D41-B992-2DA1C321A49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414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9777" r="99162">
                        <a14:foregroundMark x1="42458" y1="3265" x2="44134" y2="8935"/>
                        <a14:foregroundMark x1="19274" y1="13402" x2="25978" y2="13746"/>
                        <a14:foregroundMark x1="43855" y1="15979" x2="50000" y2="18729"/>
                        <a14:foregroundMark x1="65363" y1="51031" x2="68715" y2="57216"/>
                        <a14:foregroundMark x1="56983" y1="21993" x2="51397" y2="24399"/>
                        <a14:foregroundMark x1="27933" y1="28007" x2="25419" y2="30584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52408" y="304800"/>
            <a:ext cx="1922463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8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86000" y="1295400"/>
            <a:ext cx="6172200" cy="1828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88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772400" cy="1752600"/>
          </a:xfrm>
        </p:spPr>
        <p:txBody>
          <a:bodyPr/>
          <a:lstStyle>
            <a:lvl1pPr marL="0" indent="0">
              <a:buFont typeface="Monotype Sorts" charset="2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cxnSp>
        <p:nvCxnSpPr>
          <p:cNvPr id="13" name="Straight Connector 12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" name="TextBox 13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5" name="Straight Connector 14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7" name="Picture 16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9"/>
            <a:ext cx="1752600" cy="417287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2" name="Straight Connector 11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9" name="Picture 18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9"/>
            <a:ext cx="1752600" cy="417287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noProof="0" dirty="0" smtClean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r>
              <a:rPr lang="en-US" sz="900" b="1" noProof="0" dirty="0" smtClean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  <a:endParaRPr lang="en-US" sz="900" b="1" noProof="0" dirty="0">
              <a:solidFill>
                <a:srgbClr val="D90000"/>
              </a:solidFill>
              <a:latin typeface="Georgia"/>
              <a:cs typeface="Georgia"/>
            </a:endParaRPr>
          </a:p>
        </p:txBody>
      </p:sp>
      <p:cxnSp>
        <p:nvCxnSpPr>
          <p:cNvPr id="22" name="Straight Connector 21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" name="TextBox 22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noProof="0" dirty="0" smtClean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r>
              <a:rPr lang="en-US" sz="900" b="1" noProof="0" dirty="0" smtClean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  <a:endParaRPr lang="en-US" sz="900" b="1" noProof="0" dirty="0">
              <a:solidFill>
                <a:srgbClr val="D90000"/>
              </a:solidFill>
              <a:latin typeface="Georgia"/>
              <a:cs typeface="Georgia"/>
            </a:endParaRPr>
          </a:p>
        </p:txBody>
      </p:sp>
      <p:pic>
        <p:nvPicPr>
          <p:cNvPr id="24" name="Picture 23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9"/>
            <a:ext cx="1752600" cy="417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747754"/>
      </p:ext>
    </p:extLst>
  </p:cSld>
  <p:clrMapOvr>
    <a:masterClrMapping/>
  </p:clrMapOvr>
  <p:transition xmlns:p14="http://schemas.microsoft.com/office/powerpoint/2010/main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14756"/>
      </p:ext>
    </p:extLst>
  </p:cSld>
  <p:clrMapOvr>
    <a:masterClrMapping/>
  </p:clrMapOvr>
  <p:transition xmlns:p14="http://schemas.microsoft.com/office/powerpoint/2010/main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457200"/>
            <a:ext cx="2057400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457200"/>
            <a:ext cx="6019800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368595"/>
      </p:ext>
    </p:extLst>
  </p:cSld>
  <p:clrMapOvr>
    <a:masterClrMapping/>
  </p:clrMapOvr>
  <p:transition xmlns:p14="http://schemas.microsoft.com/office/powerpoint/2010/main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457200"/>
            <a:ext cx="77724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pPr lvl="0"/>
            <a:r>
              <a:rPr lang="en-US" noProof="0" smtClean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299858035"/>
      </p:ext>
    </p:extLst>
  </p:cSld>
  <p:clrMapOvr>
    <a:masterClrMapping/>
  </p:clrMapOvr>
  <p:transition xmlns:p14="http://schemas.microsoft.com/office/powerpoint/2010/main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8717800"/>
      </p:ext>
    </p:extLst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342595"/>
      </p:ext>
    </p:extLst>
  </p:cSld>
  <p:clrMapOvr>
    <a:masterClrMapping/>
  </p:clrMapOvr>
  <p:transition xmlns:p14="http://schemas.microsoft.com/office/powerpoint/2010/main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9650898"/>
      </p:ext>
    </p:extLst>
  </p:cSld>
  <p:clrMapOvr>
    <a:masterClrMapping/>
  </p:clrMapOvr>
  <p:transition xmlns:p14="http://schemas.microsoft.com/office/powerpoint/2010/main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129396"/>
      </p:ext>
    </p:extLst>
  </p:cSld>
  <p:clrMapOvr>
    <a:masterClrMapping/>
  </p:clrMapOvr>
  <p:transition xmlns:p14="http://schemas.microsoft.com/office/powerpoint/2010/main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3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3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608967"/>
      </p:ext>
    </p:extLst>
  </p:cSld>
  <p:clrMapOvr>
    <a:masterClrMapping/>
  </p:clrMapOvr>
  <p:transition xmlns:p14="http://schemas.microsoft.com/office/powerpoint/2010/main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377144"/>
      </p:ext>
    </p:extLst>
  </p:cSld>
  <p:clrMapOvr>
    <a:masterClrMapping/>
  </p:clrMapOvr>
  <p:transition xmlns:p14="http://schemas.microsoft.com/office/powerpoint/2010/main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585462"/>
      </p:ext>
    </p:extLst>
  </p:cSld>
  <p:clrMapOvr>
    <a:masterClrMapping/>
  </p:clrMapOvr>
  <p:transition xmlns:p14="http://schemas.microsoft.com/office/powerpoint/2010/main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8" y="273049"/>
            <a:ext cx="3008313" cy="1162051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6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8" y="1435104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57302762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2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1580137"/>
      </p:ext>
    </p:extLst>
  </p:cSld>
  <p:clrMapOvr>
    <a:masterClrMapping/>
  </p:clrMapOvr>
  <p:transition xmlns:p14="http://schemas.microsoft.com/office/powerpoint/2010/main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emf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4572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387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  <p:sp>
        <p:nvSpPr>
          <p:cNvPr id="387076" name="Rectangle 4"/>
          <p:cNvSpPr>
            <a:spLocks noChangeArrowheads="1"/>
          </p:cNvSpPr>
          <p:nvPr/>
        </p:nvSpPr>
        <p:spPr bwMode="gray">
          <a:xfrm>
            <a:off x="3" y="1638305"/>
            <a:ext cx="3343275" cy="122239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000000"/>
              </a:solidFill>
              <a:latin typeface="Arial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  <p:cxnSp>
        <p:nvCxnSpPr>
          <p:cNvPr id="15" name="Straight Connector 14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7" name="Straight Connector 16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3" name="Picture 12" descr="RUGR_logoNL_rood_PMS186.eps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28600" y="6288319"/>
            <a:ext cx="1752600" cy="417287"/>
          </a:xfrm>
          <a:prstGeom prst="rect">
            <a:avLst/>
          </a:prstGeom>
        </p:spPr>
      </p:pic>
      <p:pic>
        <p:nvPicPr>
          <p:cNvPr id="14" name="Picture 13" descr="CoverSmall.jp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6557" y="381000"/>
            <a:ext cx="1020251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457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</p:sldLayoutIdLst>
  <p:transition xmlns:p14="http://schemas.microsoft.com/office/powerpoint/2010/main"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tx2"/>
          </a:solidFill>
          <a:effectLst/>
          <a:latin typeface="Helvetica Neue Medium"/>
          <a:ea typeface="ＭＳ Ｐゴシック" charset="-128"/>
          <a:cs typeface="ＭＳ Ｐゴシック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SzPct val="60000"/>
        <a:buFont typeface="Monotype Sorts" charset="2"/>
        <a:buChar char="n"/>
        <a:defRPr kumimoji="1" sz="3200">
          <a:solidFill>
            <a:schemeClr val="tx1"/>
          </a:solidFill>
          <a:effectLst/>
          <a:latin typeface="Helvetica Neue Light"/>
          <a:ea typeface="ＭＳ Ｐゴシック" charset="-128"/>
          <a:cs typeface="ＭＳ Ｐゴシック" charset="-128"/>
        </a:defRPr>
      </a:lvl1pPr>
      <a:lvl2pPr marL="739775" indent="-282575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Arial"/>
        <a:buChar char="•"/>
        <a:defRPr kumimoji="1" sz="2800">
          <a:solidFill>
            <a:schemeClr val="tx1"/>
          </a:solidFill>
          <a:effectLst/>
          <a:latin typeface="Helvetica Neue Light"/>
          <a:ea typeface="ＭＳ Ｐゴシック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SzPct val="100000"/>
        <a:buFont typeface="Wingdings" charset="2"/>
        <a:buChar char="§"/>
        <a:defRPr kumimoji="1" sz="2400">
          <a:solidFill>
            <a:schemeClr val="tx1"/>
          </a:solidFill>
          <a:effectLst/>
          <a:latin typeface="Helvetica Neue Light"/>
          <a:ea typeface="ＭＳ Ｐゴシック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effectLst/>
          <a:latin typeface="Helvetica Neue Light"/>
          <a:ea typeface="ＭＳ Ｐゴシック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/>
          <a:latin typeface="Helvetica Neue Light"/>
          <a:ea typeface="ＭＳ Ｐゴシック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35442" y="922084"/>
            <a:ext cx="6436680" cy="2202116"/>
          </a:xfrm>
        </p:spPr>
        <p:txBody>
          <a:bodyPr/>
          <a:lstStyle/>
          <a:p>
            <a:r>
              <a:rPr lang="en-US" sz="3200" dirty="0" smtClean="0"/>
              <a:t>What is next?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Niels Taatgen</a:t>
            </a:r>
          </a:p>
          <a:p>
            <a:r>
              <a:rPr lang="en-US" dirty="0" smtClean="0"/>
              <a:t>Artificial Intelligence</a:t>
            </a:r>
          </a:p>
        </p:txBody>
      </p:sp>
    </p:spTree>
    <p:extLst>
      <p:ext uri="{BB962C8B-B14F-4D97-AF65-F5344CB8AC3E}">
        <p14:creationId xmlns:p14="http://schemas.microsoft.com/office/powerpoint/2010/main" val="7928512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5400" dirty="0"/>
          </a:p>
          <a:p>
            <a:pPr marL="0" indent="0">
              <a:buNone/>
            </a:pPr>
            <a:r>
              <a:rPr lang="en-US" sz="5400" dirty="0" smtClean="0"/>
              <a:t>Loud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75379456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5400" dirty="0"/>
          </a:p>
          <a:p>
            <a:pPr marL="0" indent="0">
              <a:buNone/>
            </a:pPr>
            <a:r>
              <a:rPr lang="en-US" sz="5400" dirty="0" smtClean="0"/>
              <a:t>Right Middle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1559435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5400" dirty="0"/>
          </a:p>
          <a:p>
            <a:pPr marL="0" indent="0">
              <a:buNone/>
            </a:pPr>
            <a:r>
              <a:rPr lang="en-US" sz="5400" dirty="0" smtClean="0"/>
              <a:t>+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60548065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4400" dirty="0" smtClean="0"/>
          </a:p>
          <a:p>
            <a:pPr marL="0" indent="0">
              <a:buNone/>
            </a:pPr>
            <a:r>
              <a:rPr lang="en-US" sz="5400" dirty="0" smtClean="0"/>
              <a:t>Drums</a:t>
            </a:r>
          </a:p>
          <a:p>
            <a:pPr marL="0" indent="0">
              <a:buNone/>
            </a:pPr>
            <a:r>
              <a:rPr lang="en-US" sz="5400" dirty="0" smtClean="0"/>
              <a:t>Airplanes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413078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skills do we need?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Skills for same/</a:t>
            </a:r>
            <a:r>
              <a:rPr lang="en-US" dirty="0" err="1" smtClean="0"/>
              <a:t>justone</a:t>
            </a:r>
            <a:r>
              <a:rPr lang="en-US" dirty="0" smtClean="0"/>
              <a:t>/second/not second</a:t>
            </a:r>
          </a:p>
          <a:p>
            <a:r>
              <a:rPr lang="en-US" dirty="0" smtClean="0"/>
              <a:t>A skill that tests an attribute that we can instantiate</a:t>
            </a:r>
          </a:p>
          <a:p>
            <a:r>
              <a:rPr lang="en-US" dirty="0" smtClean="0"/>
              <a:t>A skill that pushes buttons that we can instantiate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9247"/>
      </p:ext>
    </p:extLst>
  </p:cSld>
  <p:clrMapOvr>
    <a:masterClrMapping/>
  </p:clrMapOvr>
  <p:transition xmlns:p14="http://schemas.microsoft.com/office/powerpoint/2010/main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pic>
        <p:nvPicPr>
          <p:cNvPr id="4" name="Picture 3" descr="RITL-skill-fig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90" b="32804"/>
          <a:stretch/>
        </p:blipFill>
        <p:spPr>
          <a:xfrm>
            <a:off x="1143000" y="526143"/>
            <a:ext cx="6750351" cy="591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863809"/>
      </p:ext>
    </p:extLst>
  </p:cSld>
  <p:clrMapOvr>
    <a:masterClrMapping/>
  </p:clrMapOvr>
  <p:transition xmlns:p14="http://schemas.microsoft.com/office/powerpoint/2010/main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Instantiate those skills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90513" indent="-290513">
              <a:buNone/>
            </a:pPr>
            <a:r>
              <a:rPr lang="en-US" sz="1800" dirty="0" smtClean="0">
                <a:latin typeface="Courier"/>
                <a:cs typeface="Courier"/>
              </a:rPr>
              <a:t>Instantiate-skill(“just-one”,”just-one-1”, </a:t>
            </a:r>
            <a:br>
              <a:rPr lang="en-US" sz="1800" dirty="0" smtClean="0">
                <a:latin typeface="Courier"/>
                <a:cs typeface="Courier"/>
              </a:rPr>
            </a:br>
            <a:r>
              <a:rPr lang="en-US" sz="1800" dirty="0" smtClean="0">
                <a:latin typeface="Courier"/>
                <a:cs typeface="Courier"/>
              </a:rPr>
              <a:t>[“arg-subskill-1”,”determine-attribute-1”],</a:t>
            </a:r>
            <a:br>
              <a:rPr lang="en-US" sz="1800" dirty="0" smtClean="0">
                <a:latin typeface="Courier"/>
                <a:cs typeface="Courier"/>
              </a:rPr>
            </a:br>
            <a:r>
              <a:rPr lang="en-US" sz="1800" dirty="0" smtClean="0">
                <a:latin typeface="Courier"/>
                <a:cs typeface="Courier"/>
              </a:rPr>
              <a:t>[“success-</a:t>
            </a:r>
            <a:r>
              <a:rPr lang="en-US" sz="1800" dirty="0" err="1" smtClean="0">
                <a:latin typeface="Courier"/>
                <a:cs typeface="Courier"/>
              </a:rPr>
              <a:t>skill”,”press</a:t>
            </a:r>
            <a:r>
              <a:rPr lang="en-US" sz="1800" dirty="0" smtClean="0">
                <a:latin typeface="Courier"/>
                <a:cs typeface="Courier"/>
              </a:rPr>
              <a:t>-finger-yes”],</a:t>
            </a:r>
            <a:br>
              <a:rPr lang="en-US" sz="1800" dirty="0" smtClean="0">
                <a:latin typeface="Courier"/>
                <a:cs typeface="Courier"/>
              </a:rPr>
            </a:br>
            <a:r>
              <a:rPr lang="en-US" sz="1800" dirty="0" smtClean="0">
                <a:latin typeface="Courier"/>
                <a:cs typeface="Courier"/>
              </a:rPr>
              <a:t>[“fail-</a:t>
            </a:r>
            <a:r>
              <a:rPr lang="en-US" sz="1800" dirty="0" err="1" smtClean="0">
                <a:latin typeface="Courier"/>
                <a:cs typeface="Courier"/>
              </a:rPr>
              <a:t>skill”,”press</a:t>
            </a:r>
            <a:r>
              <a:rPr lang="en-US" sz="1800" dirty="0" smtClean="0">
                <a:latin typeface="Courier"/>
                <a:cs typeface="Courier"/>
              </a:rPr>
              <a:t>-finger-no”])</a:t>
            </a:r>
          </a:p>
          <a:p>
            <a:pPr marL="290513" indent="-290513">
              <a:buNone/>
            </a:pPr>
            <a:r>
              <a:rPr lang="en-US" sz="1800" dirty="0" smtClean="0">
                <a:latin typeface="Courier"/>
                <a:cs typeface="Courier"/>
              </a:rPr>
              <a:t>Instantiate-skill(“determine-attribute”,”determine-attribute-1”,</a:t>
            </a:r>
            <a:br>
              <a:rPr lang="en-US" sz="1800" dirty="0" smtClean="0">
                <a:latin typeface="Courier"/>
                <a:cs typeface="Courier"/>
              </a:rPr>
            </a:br>
            <a:r>
              <a:rPr lang="en-US" sz="1800" dirty="0" smtClean="0">
                <a:latin typeface="Courier"/>
                <a:cs typeface="Courier"/>
              </a:rPr>
              <a:t>[“fact-type”, “loud”])</a:t>
            </a:r>
          </a:p>
          <a:p>
            <a:pPr marL="290513" indent="-290513">
              <a:buNone/>
            </a:pPr>
            <a:r>
              <a:rPr lang="en-US" sz="1800" dirty="0" smtClean="0">
                <a:latin typeface="Courier"/>
                <a:cs typeface="Courier"/>
              </a:rPr>
              <a:t>Instantiate-skill(“respond-</a:t>
            </a:r>
            <a:r>
              <a:rPr lang="en-US" sz="1800" dirty="0" err="1" smtClean="0">
                <a:latin typeface="Courier"/>
                <a:cs typeface="Courier"/>
              </a:rPr>
              <a:t>press”,”press</a:t>
            </a:r>
            <a:r>
              <a:rPr lang="en-US" sz="1800" dirty="0" smtClean="0">
                <a:latin typeface="Courier"/>
                <a:cs typeface="Courier"/>
              </a:rPr>
              <a:t>-finger-yes”,</a:t>
            </a:r>
            <a:br>
              <a:rPr lang="en-US" sz="1800" dirty="0" smtClean="0">
                <a:latin typeface="Courier"/>
                <a:cs typeface="Courier"/>
              </a:rPr>
            </a:br>
            <a:r>
              <a:rPr lang="en-US" sz="1800" dirty="0" smtClean="0">
                <a:latin typeface="Courier"/>
                <a:cs typeface="Courier"/>
              </a:rPr>
              <a:t>[“finger”, “right-middle”])</a:t>
            </a:r>
          </a:p>
          <a:p>
            <a:pPr marL="290513" indent="-290513">
              <a:buNone/>
            </a:pPr>
            <a:r>
              <a:rPr lang="en-US" sz="1800" dirty="0">
                <a:latin typeface="Courier"/>
                <a:cs typeface="Courier"/>
              </a:rPr>
              <a:t>Instantiate-skill(“respond-</a:t>
            </a:r>
            <a:r>
              <a:rPr lang="en-US" sz="1800" dirty="0" err="1">
                <a:latin typeface="Courier"/>
                <a:cs typeface="Courier"/>
              </a:rPr>
              <a:t>press”,”press</a:t>
            </a:r>
            <a:r>
              <a:rPr lang="en-US" sz="1800" dirty="0">
                <a:latin typeface="Courier"/>
                <a:cs typeface="Courier"/>
              </a:rPr>
              <a:t>-finger</a:t>
            </a:r>
            <a:r>
              <a:rPr lang="en-US" sz="1800" dirty="0" smtClean="0">
                <a:latin typeface="Courier"/>
                <a:cs typeface="Courier"/>
              </a:rPr>
              <a:t>-no”</a:t>
            </a:r>
            <a:r>
              <a:rPr lang="en-US" sz="1800" dirty="0">
                <a:latin typeface="Courier"/>
                <a:cs typeface="Courier"/>
              </a:rPr>
              <a:t>,</a:t>
            </a:r>
            <a:br>
              <a:rPr lang="en-US" sz="1800" dirty="0">
                <a:latin typeface="Courier"/>
                <a:cs typeface="Courier"/>
              </a:rPr>
            </a:br>
            <a:r>
              <a:rPr lang="en-US" sz="1800" dirty="0">
                <a:latin typeface="Courier"/>
                <a:cs typeface="Courier"/>
              </a:rPr>
              <a:t>[“finger”, </a:t>
            </a:r>
            <a:r>
              <a:rPr lang="en-US" sz="1800" dirty="0" smtClean="0">
                <a:latin typeface="Courier"/>
                <a:cs typeface="Courier"/>
              </a:rPr>
              <a:t>“left-</a:t>
            </a:r>
            <a:r>
              <a:rPr lang="en-US" sz="1800" dirty="0">
                <a:latin typeface="Courier"/>
                <a:cs typeface="Courier"/>
              </a:rPr>
              <a:t>middle”])</a:t>
            </a:r>
          </a:p>
          <a:p>
            <a:pPr marL="290513" indent="-290513">
              <a:buNone/>
            </a:pPr>
            <a:endParaRPr lang="en-US" sz="1800" dirty="0" smtClean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750814347"/>
      </p:ext>
    </p:extLst>
  </p:cSld>
  <p:clrMapOvr>
    <a:masterClrMapping/>
  </p:clrMapOvr>
  <p:transition xmlns:p14="http://schemas.microsoft.com/office/powerpoint/2010/main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these are just chunks that we can also create in the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90513" indent="-290513">
              <a:buNone/>
            </a:pPr>
            <a:r>
              <a:rPr lang="en-US" sz="1800" dirty="0" smtClean="0">
                <a:latin typeface="Courier"/>
                <a:cs typeface="Courier"/>
              </a:rPr>
              <a:t>just-one-1</a:t>
            </a:r>
          </a:p>
          <a:p>
            <a:pPr marL="290513" indent="-290513">
              <a:buNone/>
            </a:pPr>
            <a:r>
              <a:rPr lang="en-US" sz="1800" dirty="0">
                <a:latin typeface="Courier"/>
                <a:cs typeface="Courier"/>
              </a:rPr>
              <a:t>	</a:t>
            </a:r>
            <a:r>
              <a:rPr lang="en-US" sz="1800" dirty="0" smtClean="0">
                <a:latin typeface="Courier"/>
                <a:cs typeface="Courier"/>
              </a:rPr>
              <a:t>isa skill</a:t>
            </a:r>
          </a:p>
          <a:p>
            <a:pPr marL="290513" indent="-290513">
              <a:buNone/>
            </a:pPr>
            <a:r>
              <a:rPr lang="en-US" sz="1800" dirty="0">
                <a:latin typeface="Courier"/>
                <a:cs typeface="Courier"/>
              </a:rPr>
              <a:t>	</a:t>
            </a:r>
            <a:r>
              <a:rPr lang="en-US" sz="1800" dirty="0" smtClean="0">
                <a:latin typeface="Courier"/>
                <a:cs typeface="Courier"/>
              </a:rPr>
              <a:t>slot1 just-one</a:t>
            </a:r>
          </a:p>
          <a:p>
            <a:pPr marL="290513" indent="-290513">
              <a:buNone/>
            </a:pPr>
            <a:r>
              <a:rPr lang="en-US" sz="1800" dirty="0">
                <a:latin typeface="Courier"/>
                <a:cs typeface="Courier"/>
              </a:rPr>
              <a:t>	</a:t>
            </a:r>
            <a:r>
              <a:rPr lang="en-US" sz="1800" dirty="0" smtClean="0">
                <a:latin typeface="Courier"/>
                <a:cs typeface="Courier"/>
              </a:rPr>
              <a:t>arg-subskill-1 determine-attribute-1</a:t>
            </a:r>
          </a:p>
          <a:p>
            <a:pPr marL="290513" indent="-290513">
              <a:buNone/>
            </a:pPr>
            <a:r>
              <a:rPr lang="en-US" sz="1800" dirty="0">
                <a:latin typeface="Courier"/>
                <a:cs typeface="Courier"/>
              </a:rPr>
              <a:t>	</a:t>
            </a:r>
            <a:r>
              <a:rPr lang="en-US" sz="1800" dirty="0" smtClean="0">
                <a:latin typeface="Courier"/>
                <a:cs typeface="Courier"/>
              </a:rPr>
              <a:t>success-skill press-finger-yes</a:t>
            </a:r>
          </a:p>
          <a:p>
            <a:pPr marL="290513" indent="-290513">
              <a:buNone/>
            </a:pPr>
            <a:r>
              <a:rPr lang="en-US" sz="1800" dirty="0">
                <a:latin typeface="Courier"/>
                <a:cs typeface="Courier"/>
              </a:rPr>
              <a:t>	</a:t>
            </a:r>
            <a:r>
              <a:rPr lang="en-US" sz="1800" dirty="0" smtClean="0">
                <a:latin typeface="Courier"/>
                <a:cs typeface="Courier"/>
              </a:rPr>
              <a:t>fail-skill press-finger-no</a:t>
            </a:r>
          </a:p>
          <a:p>
            <a:pPr marL="290513" indent="-290513">
              <a:buNone/>
            </a:pPr>
            <a:endParaRPr lang="en-US" sz="1800" dirty="0">
              <a:latin typeface="Courier"/>
              <a:cs typeface="Courier"/>
            </a:endParaRPr>
          </a:p>
          <a:p>
            <a:pPr marL="290513" indent="-290513">
              <a:buNone/>
            </a:pPr>
            <a:r>
              <a:rPr lang="en-US" sz="1800" dirty="0" smtClean="0">
                <a:latin typeface="Courier"/>
                <a:cs typeface="Courier"/>
              </a:rPr>
              <a:t>determine-attribute-1</a:t>
            </a:r>
          </a:p>
          <a:p>
            <a:pPr marL="290513" indent="-290513">
              <a:buNone/>
            </a:pPr>
            <a:r>
              <a:rPr lang="en-US" sz="1800" dirty="0">
                <a:latin typeface="Courier"/>
                <a:cs typeface="Courier"/>
              </a:rPr>
              <a:t>	</a:t>
            </a:r>
            <a:r>
              <a:rPr lang="en-US" sz="1800" dirty="0" smtClean="0">
                <a:latin typeface="Courier"/>
                <a:cs typeface="Courier"/>
              </a:rPr>
              <a:t>slot1 determine-attribute</a:t>
            </a:r>
          </a:p>
          <a:p>
            <a:pPr marL="290513" indent="-290513">
              <a:buNone/>
            </a:pPr>
            <a:r>
              <a:rPr lang="en-US" sz="1800" dirty="0">
                <a:latin typeface="Courier"/>
                <a:cs typeface="Courier"/>
              </a:rPr>
              <a:t>	</a:t>
            </a:r>
            <a:r>
              <a:rPr lang="en-US" sz="1800" dirty="0" smtClean="0">
                <a:latin typeface="Courier"/>
                <a:cs typeface="Courier"/>
              </a:rPr>
              <a:t>fact-type loud</a:t>
            </a:r>
          </a:p>
          <a:p>
            <a:pPr marL="290513" indent="-290513">
              <a:buNone/>
            </a:pPr>
            <a:endParaRPr lang="en-US" sz="1800" dirty="0" smtClean="0">
              <a:latin typeface="Courier"/>
              <a:cs typeface="Courier"/>
            </a:endParaRPr>
          </a:p>
          <a:p>
            <a:pPr marL="290513" indent="-290513">
              <a:buNone/>
            </a:pPr>
            <a:r>
              <a:rPr lang="en-US" sz="1800" dirty="0" smtClean="0">
                <a:latin typeface="Courier"/>
                <a:cs typeface="Courier"/>
              </a:rPr>
              <a:t>etc.</a:t>
            </a:r>
            <a:endParaRPr lang="en-US" sz="1800" dirty="0">
              <a:latin typeface="Courier"/>
              <a:cs typeface="Courier"/>
            </a:endParaRPr>
          </a:p>
          <a:p>
            <a:pPr marL="290513" indent="-290513">
              <a:buNone/>
            </a:pPr>
            <a:endParaRPr lang="en-US" sz="1800" dirty="0" smtClean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493130962"/>
      </p:ext>
    </p:extLst>
  </p:cSld>
  <p:clrMapOvr>
    <a:masterClrMapping/>
  </p:clrMapOvr>
  <p:transition xmlns:p14="http://schemas.microsoft.com/office/powerpoint/2010/main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Full model</a:t>
            </a:r>
            <a:endParaRPr lang="en-US" dirty="0"/>
          </a:p>
        </p:txBody>
      </p:sp>
      <p:pic>
        <p:nvPicPr>
          <p:cNvPr id="5" name="Picture 4" descr="RITL-skills-with-instr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02" b="30688"/>
          <a:stretch/>
        </p:blipFill>
        <p:spPr>
          <a:xfrm>
            <a:off x="1142999" y="1796142"/>
            <a:ext cx="5950891" cy="4345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289151"/>
      </p:ext>
    </p:extLst>
  </p:cSld>
  <p:clrMapOvr>
    <a:masterClrMapping/>
  </p:clrMapOvr>
  <p:transition xmlns:p14="http://schemas.microsoft.com/office/powerpoint/2010/main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new challenges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Develop the architecture to allow modeling at different levels of abstraction</a:t>
            </a:r>
          </a:p>
          <a:p>
            <a:r>
              <a:rPr lang="en-US" dirty="0" smtClean="0"/>
              <a:t>Develop mechanisms for learning and transfer for each of these levels</a:t>
            </a:r>
          </a:p>
          <a:p>
            <a:r>
              <a:rPr lang="en-US" dirty="0" smtClean="0"/>
              <a:t>Mitigate the parameter-fitting accusation</a:t>
            </a:r>
          </a:p>
          <a:p>
            <a:r>
              <a:rPr lang="en-US" dirty="0" smtClean="0"/>
              <a:t>Build knowledge-rich models by sharing resources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2691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 descr="CategoryExampl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359" y="-144118"/>
            <a:ext cx="70737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235653"/>
      </p:ext>
    </p:extLst>
  </p:cSld>
  <p:clrMapOvr>
    <a:masterClrMapping/>
  </p:clrMapOvr>
  <p:transition xmlns:p14="http://schemas.microsoft.com/office/powerpoint/2010/main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4200"/>
            <a:ext cx="9144000" cy="5688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5023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tegoryResul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992" y="1284735"/>
            <a:ext cx="7304392" cy="57353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is more successful with prior learning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584122" y="4521709"/>
            <a:ext cx="1945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 prior learning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268700" y="2881639"/>
            <a:ext cx="1945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Two CRT tasks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285476" y="3066305"/>
            <a:ext cx="1945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One CRT task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669419"/>
      </p:ext>
    </p:extLst>
  </p:cSld>
  <p:clrMapOvr>
    <a:masterClrMapping/>
  </p:clrMapOvr>
  <p:transition xmlns:p14="http://schemas.microsoft.com/office/powerpoint/2010/main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architecture vs. Cognitive Architecture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175" y="2121342"/>
            <a:ext cx="4266644" cy="3923418"/>
          </a:xfrm>
          <a:prstGeom prst="rect">
            <a:avLst/>
          </a:prstGeom>
        </p:spPr>
      </p:pic>
      <p:pic>
        <p:nvPicPr>
          <p:cNvPr id="6" name="Picture 5" descr="Figure1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80" b="53015"/>
          <a:stretch/>
        </p:blipFill>
        <p:spPr>
          <a:xfrm>
            <a:off x="4439185" y="2121342"/>
            <a:ext cx="4476215" cy="2752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745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Levels of abstraction for Cognition (Newell)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4165599"/>
              </p:ext>
            </p:extLst>
          </p:nvPr>
        </p:nvGraphicFramePr>
        <p:xfrm>
          <a:off x="685800" y="1784136"/>
          <a:ext cx="7772400" cy="495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0800"/>
                <a:gridCol w="2590800"/>
                <a:gridCol w="2590800"/>
              </a:tblGrid>
              <a:tr h="381000">
                <a:tc>
                  <a:txBody>
                    <a:bodyPr/>
                    <a:lstStyle/>
                    <a:p>
                      <a:r>
                        <a:rPr lang="en-US" sz="1900" dirty="0" smtClean="0">
                          <a:solidFill>
                            <a:schemeClr val="bg2"/>
                          </a:solidFill>
                        </a:rPr>
                        <a:t>Time Units</a:t>
                      </a:r>
                      <a:endParaRPr lang="en-US" sz="1900" dirty="0">
                        <a:solidFill>
                          <a:schemeClr val="bg2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 smtClean="0">
                          <a:solidFill>
                            <a:schemeClr val="bg2"/>
                          </a:solidFill>
                        </a:rPr>
                        <a:t>System</a:t>
                      </a:r>
                      <a:endParaRPr lang="en-US" sz="1900" dirty="0">
                        <a:solidFill>
                          <a:schemeClr val="bg2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 smtClean="0">
                          <a:solidFill>
                            <a:schemeClr val="bg2"/>
                          </a:solidFill>
                        </a:rPr>
                        <a:t>World theory</a:t>
                      </a:r>
                      <a:endParaRPr lang="en-US" sz="1900" dirty="0">
                        <a:solidFill>
                          <a:schemeClr val="bg2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r>
                        <a:rPr lang="en-US" sz="1900" dirty="0" smtClean="0"/>
                        <a:t>Months</a:t>
                      </a:r>
                      <a:endParaRPr lang="en-US" sz="19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3">
                  <a:txBody>
                    <a:bodyPr/>
                    <a:lstStyle/>
                    <a:p>
                      <a:r>
                        <a:rPr lang="en-US" sz="1900" dirty="0" smtClean="0"/>
                        <a:t>Social Band</a:t>
                      </a:r>
                      <a:endParaRPr lang="en-US" sz="1900" dirty="0"/>
                    </a:p>
                  </a:txBody>
                  <a:tcPr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r>
                        <a:rPr lang="en-US" sz="1900" dirty="0" smtClean="0"/>
                        <a:t>Weeks</a:t>
                      </a:r>
                      <a:endParaRPr lang="en-U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r>
                        <a:rPr lang="en-US" sz="1900" dirty="0" smtClean="0"/>
                        <a:t>Days</a:t>
                      </a:r>
                      <a:endParaRPr lang="en-US" sz="19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9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r>
                        <a:rPr lang="en-US" sz="1900" dirty="0" smtClean="0"/>
                        <a:t>Hours</a:t>
                      </a:r>
                      <a:endParaRPr lang="en-US" sz="19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 smtClean="0"/>
                        <a:t>Task</a:t>
                      </a:r>
                      <a:endParaRPr lang="en-US" sz="19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3">
                  <a:txBody>
                    <a:bodyPr/>
                    <a:lstStyle/>
                    <a:p>
                      <a:r>
                        <a:rPr lang="en-US" sz="1900" dirty="0" smtClean="0"/>
                        <a:t>Rational Band</a:t>
                      </a:r>
                      <a:endParaRPr lang="en-US" sz="1900" dirty="0"/>
                    </a:p>
                  </a:txBody>
                  <a:tcPr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r>
                        <a:rPr lang="en-US" sz="1900" dirty="0" smtClean="0"/>
                        <a:t>10 min</a:t>
                      </a:r>
                      <a:endParaRPr lang="en-U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900" dirty="0" smtClean="0"/>
                        <a:t>Task</a:t>
                      </a:r>
                      <a:endParaRPr lang="en-US" sz="19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r>
                        <a:rPr lang="en-US" sz="1900" dirty="0" smtClean="0"/>
                        <a:t>minutes</a:t>
                      </a:r>
                      <a:endParaRPr lang="en-US" sz="19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 smtClean="0"/>
                        <a:t>Task</a:t>
                      </a:r>
                      <a:endParaRPr lang="en-US" sz="19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r>
                        <a:rPr lang="en-US" sz="1900" dirty="0" smtClean="0"/>
                        <a:t>10 sec</a:t>
                      </a:r>
                      <a:endParaRPr lang="en-US" sz="19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 smtClean="0"/>
                        <a:t>Unit Task</a:t>
                      </a:r>
                      <a:endParaRPr lang="en-US" sz="19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3">
                  <a:txBody>
                    <a:bodyPr/>
                    <a:lstStyle/>
                    <a:p>
                      <a:r>
                        <a:rPr lang="en-US" sz="1900" dirty="0" smtClean="0"/>
                        <a:t>Cognitive Band</a:t>
                      </a:r>
                      <a:endParaRPr lang="en-US" sz="1900" dirty="0"/>
                    </a:p>
                  </a:txBody>
                  <a:tcPr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r>
                        <a:rPr lang="en-US" sz="1900" dirty="0" smtClean="0"/>
                        <a:t>1 sec</a:t>
                      </a:r>
                      <a:endParaRPr lang="en-U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900" dirty="0" smtClean="0"/>
                        <a:t>Operations</a:t>
                      </a:r>
                      <a:endParaRPr lang="en-US" sz="19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r>
                        <a:rPr lang="en-US" sz="1900" dirty="0" smtClean="0"/>
                        <a:t>100 msec</a:t>
                      </a:r>
                      <a:endParaRPr lang="en-US" sz="19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 smtClean="0"/>
                        <a:t>Deliberate</a:t>
                      </a:r>
                      <a:r>
                        <a:rPr lang="en-US" sz="1900" baseline="0" dirty="0" smtClean="0"/>
                        <a:t> act</a:t>
                      </a:r>
                      <a:endParaRPr lang="en-US" sz="19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r>
                        <a:rPr lang="en-US" sz="1900" dirty="0" smtClean="0"/>
                        <a:t>10 msec</a:t>
                      </a:r>
                      <a:endParaRPr lang="en-US" sz="19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 smtClean="0"/>
                        <a:t>Neural circuit</a:t>
                      </a:r>
                      <a:endParaRPr lang="en-US" sz="1900" dirty="0"/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3">
                  <a:txBody>
                    <a:bodyPr/>
                    <a:lstStyle/>
                    <a:p>
                      <a:r>
                        <a:rPr lang="en-US" sz="1900" dirty="0" smtClean="0"/>
                        <a:t>Biological</a:t>
                      </a:r>
                      <a:r>
                        <a:rPr lang="en-US" sz="1900" baseline="0" dirty="0" smtClean="0"/>
                        <a:t> Band</a:t>
                      </a:r>
                      <a:endParaRPr lang="en-US" sz="1900" dirty="0"/>
                    </a:p>
                  </a:txBody>
                  <a:tcPr anchor="ctr"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r>
                        <a:rPr lang="en-US" sz="1900" dirty="0" smtClean="0"/>
                        <a:t>1 msec</a:t>
                      </a:r>
                      <a:endParaRPr lang="en-US" sz="1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900" dirty="0" smtClean="0"/>
                        <a:t>Neuron</a:t>
                      </a:r>
                      <a:endParaRPr lang="en-US" sz="19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r>
                        <a:rPr lang="en-US" sz="1900" dirty="0" smtClean="0"/>
                        <a:t>100 </a:t>
                      </a:r>
                      <a:r>
                        <a:rPr lang="en-US" sz="1900" dirty="0" err="1" smtClean="0"/>
                        <a:t>μsec</a:t>
                      </a:r>
                      <a:endParaRPr lang="en-US" sz="19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 smtClean="0"/>
                        <a:t>Organelle</a:t>
                      </a:r>
                      <a:endParaRPr lang="en-US" sz="1900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12658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The cognitive architecture is different from a computer architecture</a:t>
            </a:r>
            <a:endParaRPr lang="en-US" sz="3200" dirty="0"/>
          </a:p>
        </p:txBody>
      </p:sp>
      <p:pic>
        <p:nvPicPr>
          <p:cNvPr id="3" name="Picture 2" descr="Figure1.ai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371"/>
          <a:stretch/>
        </p:blipFill>
        <p:spPr>
          <a:xfrm>
            <a:off x="558874" y="1861564"/>
            <a:ext cx="6825911" cy="464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3500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aatgen_Figure 3.ai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702"/>
          <a:stretch/>
        </p:blipFill>
        <p:spPr>
          <a:xfrm>
            <a:off x="282077" y="0"/>
            <a:ext cx="8363949" cy="701117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919972" y="3919458"/>
            <a:ext cx="1194250" cy="276999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Helvetica"/>
                <a:cs typeface="Helvetica"/>
              </a:rPr>
              <a:t>compilation</a:t>
            </a:r>
            <a:endParaRPr lang="en-US" sz="12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8688706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RITL experiment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" y="1600200"/>
            <a:ext cx="89408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71339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5400" dirty="0"/>
          </a:p>
          <a:p>
            <a:pPr marL="0" indent="0">
              <a:buNone/>
            </a:pPr>
            <a:r>
              <a:rPr lang="en-US" sz="5400" dirty="0" smtClean="0"/>
              <a:t>Just One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77188665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ogModDistraction">
  <a:themeElements>
    <a:clrScheme name="">
      <a:dk1>
        <a:srgbClr val="000000"/>
      </a:dk1>
      <a:lt1>
        <a:srgbClr val="F0E586"/>
      </a:lt1>
      <a:dk2>
        <a:srgbClr val="000000"/>
      </a:dk2>
      <a:lt2>
        <a:srgbClr val="000066"/>
      </a:lt2>
      <a:accent1>
        <a:srgbClr val="FFCC66"/>
      </a:accent1>
      <a:accent2>
        <a:srgbClr val="9999FF"/>
      </a:accent2>
      <a:accent3>
        <a:srgbClr val="F6F0C3"/>
      </a:accent3>
      <a:accent4>
        <a:srgbClr val="000000"/>
      </a:accent4>
      <a:accent5>
        <a:srgbClr val="FFE2B8"/>
      </a:accent5>
      <a:accent6>
        <a:srgbClr val="8A8AE7"/>
      </a:accent6>
      <a:hlink>
        <a:srgbClr val="99CCFF"/>
      </a:hlink>
      <a:folHlink>
        <a:srgbClr val="0066FF"/>
      </a:folHlink>
    </a:clrScheme>
    <a:fontScheme name="lecture8">
      <a:majorFont>
        <a:latin typeface="Optima"/>
        <a:ea typeface=""/>
        <a:cs typeface=""/>
      </a:majorFont>
      <a:minorFont>
        <a:latin typeface="Opti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lecture8 1">
        <a:dk1>
          <a:srgbClr val="000066"/>
        </a:dk1>
        <a:lt1>
          <a:srgbClr val="CCECFF"/>
        </a:lt1>
        <a:dk2>
          <a:srgbClr val="0000CC"/>
        </a:dk2>
        <a:lt2>
          <a:srgbClr val="CCFFFF"/>
        </a:lt2>
        <a:accent1>
          <a:srgbClr val="CC99FF"/>
        </a:accent1>
        <a:accent2>
          <a:srgbClr val="9999FF"/>
        </a:accent2>
        <a:accent3>
          <a:srgbClr val="AAAAE2"/>
        </a:accent3>
        <a:accent4>
          <a:srgbClr val="AEC9DA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8 2">
        <a:dk1>
          <a:srgbClr val="000066"/>
        </a:dk1>
        <a:lt1>
          <a:srgbClr val="CCECFF"/>
        </a:lt1>
        <a:dk2>
          <a:srgbClr val="6699FF"/>
        </a:dk2>
        <a:lt2>
          <a:srgbClr val="CCFFFF"/>
        </a:lt2>
        <a:accent1>
          <a:srgbClr val="CC99FF"/>
        </a:accent1>
        <a:accent2>
          <a:srgbClr val="9999FF"/>
        </a:accent2>
        <a:accent3>
          <a:srgbClr val="B8CAFF"/>
        </a:accent3>
        <a:accent4>
          <a:srgbClr val="AEC9DA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8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ture8 4">
        <a:dk1>
          <a:srgbClr val="000000"/>
        </a:dk1>
        <a:lt1>
          <a:srgbClr val="F0E586"/>
        </a:lt1>
        <a:dk2>
          <a:srgbClr val="000000"/>
        </a:dk2>
        <a:lt2>
          <a:srgbClr val="000066"/>
        </a:lt2>
        <a:accent1>
          <a:srgbClr val="CC99FF"/>
        </a:accent1>
        <a:accent2>
          <a:srgbClr val="9999FF"/>
        </a:accent2>
        <a:accent3>
          <a:srgbClr val="F6F0C3"/>
        </a:accent3>
        <a:accent4>
          <a:srgbClr val="000000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CogModDistraction.thmx</Template>
  <TotalTime>1048</TotalTime>
  <Words>234</Words>
  <Application>Microsoft Macintosh PowerPoint</Application>
  <PresentationFormat>On-screen Show (4:3)</PresentationFormat>
  <Paragraphs>83</Paragraphs>
  <Slides>20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CogModDistraction</vt:lpstr>
      <vt:lpstr>What is next?</vt:lpstr>
      <vt:lpstr>PowerPoint Presentation</vt:lpstr>
      <vt:lpstr>Learning is more successful with prior learning</vt:lpstr>
      <vt:lpstr>Computer architecture vs. Cognitive Architecture</vt:lpstr>
      <vt:lpstr>Levels of abstraction for Cognition (Newell)</vt:lpstr>
      <vt:lpstr>The cognitive architecture is different from a computer architecture</vt:lpstr>
      <vt:lpstr>PowerPoint Presentation</vt:lpstr>
      <vt:lpstr>Example: RITL experiment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skills do we need?</vt:lpstr>
      <vt:lpstr>Implementation</vt:lpstr>
      <vt:lpstr>Instantiate those skills</vt:lpstr>
      <vt:lpstr>But these are just chunks that we can also create in the model</vt:lpstr>
      <vt:lpstr>Full model</vt:lpstr>
      <vt:lpstr>The new challenges</vt:lpstr>
      <vt:lpstr>PowerPoint Presentation</vt:lpstr>
    </vt:vector>
  </TitlesOfParts>
  <Company>CMU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Niels Taatgen</dc:creator>
  <cp:lastModifiedBy>Niels Taatgen</cp:lastModifiedBy>
  <cp:revision>158</cp:revision>
  <dcterms:created xsi:type="dcterms:W3CDTF">2017-02-02T10:19:59Z</dcterms:created>
  <dcterms:modified xsi:type="dcterms:W3CDTF">2018-04-13T10:14:49Z</dcterms:modified>
</cp:coreProperties>
</file>

<file path=docProps/thumbnail.jpeg>
</file>